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72" r:id="rId4"/>
    <p:sldId id="273" r:id="rId5"/>
    <p:sldId id="280" r:id="rId6"/>
    <p:sldId id="276" r:id="rId7"/>
    <p:sldId id="282" r:id="rId8"/>
    <p:sldId id="284" r:id="rId9"/>
    <p:sldId id="285" r:id="rId10"/>
    <p:sldId id="286" r:id="rId11"/>
    <p:sldId id="279" r:id="rId12"/>
    <p:sldId id="278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" initials="M" lastIdx="3" clrIdx="0">
    <p:extLst>
      <p:ext uri="{19B8F6BF-5375-455C-9EA6-DF929625EA0E}">
        <p15:presenceInfo xmlns:p15="http://schemas.microsoft.com/office/powerpoint/2012/main" userId="Microsoft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3963" autoAdjust="0"/>
  </p:normalViewPr>
  <p:slideViewPr>
    <p:cSldViewPr snapToGrid="0">
      <p:cViewPr varScale="1">
        <p:scale>
          <a:sx n="96" d="100"/>
          <a:sy n="96" d="100"/>
        </p:scale>
        <p:origin x="110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D375E8-C3A1-49FE-92C1-A0A63B962DA2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8E9240-C905-4F61-9B6F-11EDC1A7A8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8038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E9240-C905-4F61-9B6F-11EDC1A7A83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5430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8468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9789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384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740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584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596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959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429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693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111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7636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F64074-3292-4C74-B67E-3661D873B3EB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469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altLang="zh-CN" sz="4800" dirty="0" smtClean="0"/>
              <a:t>Study on </a:t>
            </a:r>
            <a:r>
              <a:rPr lang="en-US" altLang="zh-CN" sz="4800" dirty="0"/>
              <a:t>Integration of satellite components in the 5G architecture </a:t>
            </a:r>
            <a:r>
              <a:rPr lang="en-US" altLang="zh-CN" sz="4800" dirty="0" smtClean="0"/>
              <a:t>Phase </a:t>
            </a:r>
            <a:r>
              <a:rPr lang="en-US" altLang="zh-CN" sz="4800" dirty="0" smtClean="0"/>
              <a:t>II</a:t>
            </a:r>
            <a:br>
              <a:rPr lang="en-US" altLang="zh-CN" sz="4800" dirty="0" smtClean="0"/>
            </a:br>
            <a:r>
              <a:rPr lang="en-US" altLang="zh-CN" sz="1800" dirty="0" smtClean="0"/>
              <a:t>(presentation slideware, in relation with </a:t>
            </a:r>
            <a:r>
              <a:rPr lang="fr-FR" sz="1800" dirty="0" smtClean="0"/>
              <a:t>S2-2106296)</a:t>
            </a:r>
            <a:endParaRPr lang="zh-CN" altLang="en-US" sz="1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44487" y="4496561"/>
            <a:ext cx="9144000" cy="1655762"/>
          </a:xfrm>
        </p:spPr>
        <p:txBody>
          <a:bodyPr/>
          <a:lstStyle/>
          <a:p>
            <a:r>
              <a:rPr lang="en-US" altLang="zh-CN" dirty="0" smtClean="0"/>
              <a:t>S2-2106300</a:t>
            </a:r>
            <a:endParaRPr lang="en-US" altLang="zh-CN" dirty="0" smtClean="0"/>
          </a:p>
          <a:p>
            <a:r>
              <a:rPr lang="en-US" altLang="zh-CN" dirty="0" smtClean="0"/>
              <a:t>Thales, </a:t>
            </a:r>
            <a:r>
              <a:rPr lang="en-US" altLang="zh-CN" dirty="0" smtClean="0"/>
              <a:t>Xiaomi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05037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 smtClean="0"/>
              <a:t> Regenerative payload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15166"/>
            <a:ext cx="9857014" cy="4794869"/>
          </a:xfrm>
        </p:spPr>
        <p:txBody>
          <a:bodyPr>
            <a:normAutofit fontScale="92500" lnSpcReduction="20000"/>
          </a:bodyPr>
          <a:lstStyle/>
          <a:p>
            <a:r>
              <a:rPr lang="en-GB" altLang="zh-CN" dirty="0" smtClean="0"/>
              <a:t>Problem(s)</a:t>
            </a:r>
          </a:p>
          <a:p>
            <a:pPr lvl="1"/>
            <a:r>
              <a:rPr lang="en-GB" altLang="zh-CN" dirty="0" smtClean="0"/>
              <a:t>When </a:t>
            </a:r>
            <a:r>
              <a:rPr lang="en-GB" altLang="zh-CN" dirty="0" err="1" smtClean="0"/>
              <a:t>gNB</a:t>
            </a:r>
            <a:r>
              <a:rPr lang="en-GB" altLang="zh-CN" dirty="0" smtClean="0"/>
              <a:t> CU or </a:t>
            </a:r>
            <a:r>
              <a:rPr lang="en-GB" altLang="zh-CN" dirty="0" err="1" smtClean="0"/>
              <a:t>gNB</a:t>
            </a:r>
            <a:r>
              <a:rPr lang="en-GB" altLang="zh-CN" dirty="0" smtClean="0"/>
              <a:t> DU or both are on board, PDB may be different </a:t>
            </a:r>
            <a:r>
              <a:rPr lang="en-GB" altLang="zh-CN" dirty="0"/>
              <a:t>than Transparent payload </a:t>
            </a:r>
            <a:r>
              <a:rPr lang="en-GB" altLang="zh-CN" dirty="0" smtClean="0"/>
              <a:t>mode, as the PDB for </a:t>
            </a:r>
            <a:r>
              <a:rPr lang="en-GB" altLang="zh-CN" dirty="0"/>
              <a:t>Transparent payload mode </a:t>
            </a:r>
            <a:r>
              <a:rPr lang="en-GB" altLang="zh-CN" dirty="0" smtClean="0"/>
              <a:t>satellite access is calculated based on ground-to-satellite-to-ground propagation delay.</a:t>
            </a:r>
          </a:p>
          <a:p>
            <a:pPr lvl="1"/>
            <a:r>
              <a:rPr lang="en-GB" altLang="zh-CN" dirty="0"/>
              <a:t>As NGSO satellites coverage spans a large coverage, and can include a significant number of UEs, a large number of UE's could be simultaneously handed over from one RAN to another one, leading to a group handover of the anchor point be the RAN and the CN</a:t>
            </a:r>
            <a:r>
              <a:rPr lang="en-GB" altLang="zh-CN" dirty="0" smtClean="0"/>
              <a:t>.</a:t>
            </a:r>
          </a:p>
          <a:p>
            <a:r>
              <a:rPr lang="en-US" altLang="zh-CN" dirty="0" smtClean="0"/>
              <a:t>Gap(s)</a:t>
            </a:r>
            <a:endParaRPr lang="en-GB" altLang="zh-CN" dirty="0" smtClean="0"/>
          </a:p>
          <a:p>
            <a:pPr lvl="1"/>
            <a:r>
              <a:rPr lang="en-GB" altLang="zh-CN" dirty="0" smtClean="0"/>
              <a:t>Whether New 5QI is needed</a:t>
            </a:r>
          </a:p>
          <a:p>
            <a:pPr lvl="1"/>
            <a:r>
              <a:rPr lang="en-US" altLang="zh-CN" kern="100" dirty="0" smtClean="0"/>
              <a:t>TR </a:t>
            </a:r>
            <a:r>
              <a:rPr lang="en-US" altLang="zh-CN" kern="100" dirty="0"/>
              <a:t>23.737/Key Issue #6: RAN mobility with NGSO regenerative-based satellite </a:t>
            </a:r>
            <a:r>
              <a:rPr lang="en-US" altLang="zh-CN" kern="100" dirty="0" smtClean="0"/>
              <a:t>access, </a:t>
            </a:r>
            <a:r>
              <a:rPr lang="en-GB" altLang="zh-CN" dirty="0"/>
              <a:t>left over from R17, which intended to address the following aspects</a:t>
            </a:r>
            <a:r>
              <a:rPr lang="en-GB" altLang="zh-CN" dirty="0" smtClean="0"/>
              <a:t>:</a:t>
            </a:r>
            <a:endParaRPr lang="en-US" altLang="zh-CN" kern="100" dirty="0" smtClean="0"/>
          </a:p>
          <a:p>
            <a:pPr lvl="2"/>
            <a:r>
              <a:rPr lang="en-GB" altLang="zh-CN" dirty="0"/>
              <a:t>What are the conditions for a 5CN to handover from a RAN to another RAN?</a:t>
            </a:r>
            <a:endParaRPr lang="zh-CN" altLang="zh-CN" dirty="0"/>
          </a:p>
          <a:p>
            <a:pPr lvl="2"/>
            <a:r>
              <a:rPr lang="en-GB" altLang="zh-CN" dirty="0" smtClean="0"/>
              <a:t>What </a:t>
            </a:r>
            <a:r>
              <a:rPr lang="en-GB" altLang="zh-CN" dirty="0"/>
              <a:t>are the requirements on the </a:t>
            </a:r>
            <a:r>
              <a:rPr lang="en-GB" altLang="zh-CN" dirty="0" err="1"/>
              <a:t>Xn</a:t>
            </a:r>
            <a:r>
              <a:rPr lang="en-GB" altLang="zh-CN" dirty="0"/>
              <a:t> and on the NG interfaces to ensure the mobility of the RAN with respect to the 5CN?</a:t>
            </a:r>
            <a:endParaRPr lang="zh-CN" altLang="zh-CN" dirty="0"/>
          </a:p>
          <a:p>
            <a:pPr lvl="2"/>
            <a:r>
              <a:rPr lang="en-GB" altLang="zh-CN" dirty="0" smtClean="0"/>
              <a:t>What </a:t>
            </a:r>
            <a:r>
              <a:rPr lang="en-GB" altLang="zh-CN" dirty="0"/>
              <a:t>are the functional requirements on the 5CN and RAN to ensure the mobility of the RAN with respect to the CN?</a:t>
            </a:r>
            <a:endParaRPr lang="zh-CN" altLang="zh-CN" dirty="0"/>
          </a:p>
          <a:p>
            <a:pPr lvl="1"/>
            <a:endParaRPr lang="en-GB" altLang="zh-CN" dirty="0" smtClean="0">
              <a:solidFill>
                <a:srgbClr val="FF0000"/>
              </a:solidFill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6223247" cy="5157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576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CN" sz="3600" dirty="0"/>
              <a:t>E</a:t>
            </a:r>
            <a:r>
              <a:rPr lang="en-GB" altLang="zh-CN" sz="3600" dirty="0" smtClean="0"/>
              <a:t>xtra-territoriality </a:t>
            </a:r>
            <a:r>
              <a:rPr lang="en-GB" altLang="zh-CN" sz="3600" dirty="0"/>
              <a:t>regulatory requirements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15166"/>
            <a:ext cx="9857014" cy="4794869"/>
          </a:xfrm>
        </p:spPr>
        <p:txBody>
          <a:bodyPr>
            <a:normAutofit/>
          </a:bodyPr>
          <a:lstStyle/>
          <a:p>
            <a:r>
              <a:rPr lang="en-GB" altLang="zh-CN" dirty="0" smtClean="0"/>
              <a:t>TR 22.926 provided </a:t>
            </a:r>
            <a:r>
              <a:rPr lang="en-GB" altLang="zh-CN" dirty="0"/>
              <a:t>Guidelines for Extra-territorial 5G </a:t>
            </a:r>
            <a:r>
              <a:rPr lang="en-GB" altLang="zh-CN" dirty="0" smtClean="0"/>
              <a:t>Systems, in which territories </a:t>
            </a:r>
            <a:r>
              <a:rPr lang="en-GB" altLang="zh-CN" dirty="0"/>
              <a:t>affected by regulatory requirements on </a:t>
            </a:r>
            <a:r>
              <a:rPr lang="en-GB" altLang="zh-CN" dirty="0" smtClean="0"/>
              <a:t>communication, </a:t>
            </a:r>
            <a:r>
              <a:rPr lang="en-GB" altLang="zh-CN" dirty="0"/>
              <a:t>3GPP Services/features affected by </a:t>
            </a:r>
            <a:r>
              <a:rPr lang="en-GB" altLang="zh-CN" dirty="0" smtClean="0"/>
              <a:t>extra-territoriality, </a:t>
            </a:r>
            <a:r>
              <a:rPr lang="en-GB" altLang="zh-CN" dirty="0"/>
              <a:t>5G ET UE location related used use </a:t>
            </a:r>
            <a:r>
              <a:rPr lang="en-GB" altLang="zh-CN" dirty="0" smtClean="0"/>
              <a:t>cases, </a:t>
            </a:r>
            <a:r>
              <a:rPr lang="en-GB" altLang="zh-CN" dirty="0"/>
              <a:t>5G ET Network location related use </a:t>
            </a:r>
            <a:r>
              <a:rPr lang="en-GB" altLang="zh-CN" dirty="0" smtClean="0"/>
              <a:t>cases are introduced.</a:t>
            </a:r>
          </a:p>
          <a:p>
            <a:r>
              <a:rPr lang="en-GB" altLang="zh-CN" dirty="0" smtClean="0"/>
              <a:t>Architectural impacts due to these </a:t>
            </a:r>
            <a:r>
              <a:rPr lang="en-GB" altLang="zh-CN" dirty="0"/>
              <a:t>regulatory requirements </a:t>
            </a:r>
            <a:r>
              <a:rPr lang="en-GB" altLang="zh-CN" dirty="0" smtClean="0"/>
              <a:t>may need to be considered.</a:t>
            </a:r>
            <a:endParaRPr lang="zh-CN" alt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6223247" cy="5157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622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 smtClean="0"/>
              <a:t> Proposed R18 </a:t>
            </a:r>
            <a:r>
              <a:rPr lang="en-US" altLang="de-DE" sz="3600" dirty="0" smtClean="0"/>
              <a:t>5GSAT_ARCH</a:t>
            </a:r>
            <a:r>
              <a:rPr lang="zh-CN" altLang="en-US" sz="3600" dirty="0" smtClean="0"/>
              <a:t> </a:t>
            </a:r>
            <a:r>
              <a:rPr lang="en-US" altLang="zh-CN" sz="3600" dirty="0" smtClean="0"/>
              <a:t>Enhancement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15166"/>
            <a:ext cx="9857014" cy="4794869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dirty="0" smtClean="0"/>
              <a:t>Objectives related with performance improvement:</a:t>
            </a:r>
          </a:p>
          <a:p>
            <a:pPr lvl="1"/>
            <a:r>
              <a:rPr lang="en-US" altLang="zh-CN" dirty="0"/>
              <a:t>Mobility and service continuity between 5G terrestrial access network and 5G satellite access network and between 5G satellite access network for </a:t>
            </a:r>
            <a:r>
              <a:rPr lang="en-US" altLang="zh-CN" dirty="0" err="1"/>
              <a:t>VoNR</a:t>
            </a:r>
            <a:r>
              <a:rPr lang="en-US" altLang="zh-CN" dirty="0"/>
              <a:t> (including emergency call) and data services when 5G terrestrial access and 5G satellite access are both supported by the operator </a:t>
            </a:r>
          </a:p>
          <a:p>
            <a:pPr lvl="1"/>
            <a:r>
              <a:rPr lang="en-GB" altLang="zh-CN" dirty="0"/>
              <a:t>Multi connectivity with satellite </a:t>
            </a:r>
            <a:r>
              <a:rPr lang="en-GB" altLang="zh-CN" dirty="0" smtClean="0"/>
              <a:t>access</a:t>
            </a:r>
          </a:p>
          <a:p>
            <a:pPr lvl="1"/>
            <a:r>
              <a:rPr lang="en-GB" altLang="zh-CN" dirty="0" smtClean="0"/>
              <a:t>Architectural </a:t>
            </a:r>
            <a:r>
              <a:rPr lang="en-GB" altLang="zh-CN" dirty="0"/>
              <a:t>impacts due to extra-territoriality regulatory </a:t>
            </a:r>
            <a:r>
              <a:rPr lang="en-GB" altLang="zh-CN" dirty="0" smtClean="0"/>
              <a:t>requirements</a:t>
            </a:r>
          </a:p>
          <a:p>
            <a:r>
              <a:rPr lang="en-US" altLang="zh-CN" dirty="0" smtClean="0"/>
              <a:t>Objectives </a:t>
            </a:r>
            <a:r>
              <a:rPr lang="en-US" altLang="zh-CN" dirty="0"/>
              <a:t>related with </a:t>
            </a:r>
            <a:r>
              <a:rPr lang="en-US" altLang="zh-CN" dirty="0" smtClean="0"/>
              <a:t>new features:</a:t>
            </a:r>
            <a:endParaRPr lang="en-US" altLang="zh-CN" dirty="0"/>
          </a:p>
          <a:p>
            <a:pPr lvl="1"/>
            <a:r>
              <a:rPr lang="en-GB" altLang="zh-CN" dirty="0" smtClean="0"/>
              <a:t>Architectural </a:t>
            </a:r>
            <a:r>
              <a:rPr lang="en-GB" altLang="zh-CN" dirty="0"/>
              <a:t>impact to support network based UE location determination over satellite access</a:t>
            </a:r>
          </a:p>
          <a:p>
            <a:pPr lvl="1"/>
            <a:r>
              <a:rPr lang="en-GB" altLang="zh-CN" dirty="0" smtClean="0"/>
              <a:t>Architectural </a:t>
            </a:r>
            <a:r>
              <a:rPr lang="en-GB" altLang="zh-CN" dirty="0"/>
              <a:t>enhancements to support </a:t>
            </a:r>
            <a:r>
              <a:rPr lang="en-US" altLang="zh-CN" dirty="0"/>
              <a:t>discontinuous coverage </a:t>
            </a:r>
          </a:p>
          <a:p>
            <a:pPr lvl="1"/>
            <a:r>
              <a:rPr lang="en-GB" altLang="zh-CN" dirty="0" smtClean="0"/>
              <a:t>Support </a:t>
            </a:r>
            <a:r>
              <a:rPr lang="en-GB" altLang="zh-CN" dirty="0"/>
              <a:t>of broadcast/multicast service over satellite access</a:t>
            </a:r>
          </a:p>
          <a:p>
            <a:pPr lvl="1"/>
            <a:r>
              <a:rPr lang="en-US" altLang="zh-CN" dirty="0"/>
              <a:t>S</a:t>
            </a:r>
            <a:r>
              <a:rPr lang="x-none" altLang="zh-CN" dirty="0"/>
              <a:t>upport </a:t>
            </a:r>
            <a:r>
              <a:rPr lang="en-US" altLang="zh-CN" dirty="0"/>
              <a:t>of </a:t>
            </a:r>
            <a:r>
              <a:rPr lang="x-none" altLang="zh-CN" dirty="0"/>
              <a:t>relay UE with satellite </a:t>
            </a:r>
            <a:r>
              <a:rPr lang="x-none" altLang="zh-CN" dirty="0" smtClean="0"/>
              <a:t>access</a:t>
            </a:r>
            <a:endParaRPr lang="en-US" altLang="zh-CN" dirty="0" smtClean="0"/>
          </a:p>
          <a:p>
            <a:pPr lvl="1"/>
            <a:r>
              <a:rPr lang="fr-FR" altLang="zh-CN" dirty="0"/>
              <a:t>Functional or procedural enhancements to support regenerative payload and ISL in both fix and moving cell </a:t>
            </a:r>
            <a:r>
              <a:rPr lang="fr-FR" altLang="zh-CN" dirty="0" smtClean="0"/>
              <a:t>schemes</a:t>
            </a:r>
          </a:p>
          <a:p>
            <a:r>
              <a:rPr lang="fr-FR" altLang="zh-CN" dirty="0" smtClean="0"/>
              <a:t>Estimated TU: 6 TUs (study) + 4 TUs (nomative work)</a:t>
            </a:r>
            <a:endParaRPr lang="en-US" altLang="zh-CN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6223247" cy="5157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514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CN" sz="3600" dirty="0" smtClean="0"/>
              <a:t>Overview of satellite related work in 3GPP R17&amp;R18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77517" y="1690688"/>
            <a:ext cx="9857014" cy="4794869"/>
          </a:xfrm>
        </p:spPr>
        <p:txBody>
          <a:bodyPr>
            <a:normAutofit lnSpcReduction="10000"/>
          </a:bodyPr>
          <a:lstStyle/>
          <a:p>
            <a:r>
              <a:rPr lang="en-US" altLang="zh-CN" dirty="0" smtClean="0"/>
              <a:t>SA1</a:t>
            </a:r>
          </a:p>
          <a:p>
            <a:pPr lvl="1"/>
            <a:r>
              <a:rPr lang="en-US" altLang="zh-CN" dirty="0"/>
              <a:t>Stage 1 of </a:t>
            </a:r>
            <a:r>
              <a:rPr lang="en-US" altLang="zh-CN" dirty="0" smtClean="0"/>
              <a:t>5GSAT (5GSAT) (R17)</a:t>
            </a:r>
          </a:p>
          <a:p>
            <a:pPr lvl="1"/>
            <a:r>
              <a:rPr lang="en-US" altLang="zh-CN" dirty="0"/>
              <a:t>Guidelines for Extra-territorial 5G Systems (FS_5GET</a:t>
            </a:r>
            <a:r>
              <a:rPr lang="en-US" altLang="zh-CN" dirty="0" smtClean="0"/>
              <a:t>)(R18)</a:t>
            </a:r>
          </a:p>
          <a:p>
            <a:r>
              <a:rPr lang="en-US" altLang="zh-CN" dirty="0" smtClean="0"/>
              <a:t>SA2</a:t>
            </a:r>
          </a:p>
          <a:p>
            <a:pPr lvl="1"/>
            <a:r>
              <a:rPr lang="en-US" altLang="zh-CN" dirty="0"/>
              <a:t>Study on architecture aspects for using satellite access in 5G (FS_5GSAT_ARCH</a:t>
            </a:r>
            <a:r>
              <a:rPr lang="en-US" altLang="zh-CN" dirty="0" smtClean="0"/>
              <a:t>) (R17)</a:t>
            </a:r>
          </a:p>
          <a:p>
            <a:pPr lvl="1"/>
            <a:r>
              <a:rPr lang="en-US" altLang="zh-CN" dirty="0"/>
              <a:t>Integration of satellite components in the 5G architecture (5GSAT_ARCH</a:t>
            </a:r>
            <a:r>
              <a:rPr lang="en-US" altLang="zh-CN" dirty="0" smtClean="0"/>
              <a:t>) (R17)</a:t>
            </a:r>
            <a:endParaRPr lang="en-US" altLang="zh-CN" dirty="0"/>
          </a:p>
          <a:p>
            <a:r>
              <a:rPr lang="en-US" altLang="zh-CN" dirty="0" smtClean="0"/>
              <a:t>RAN</a:t>
            </a:r>
          </a:p>
          <a:p>
            <a:pPr lvl="1"/>
            <a:r>
              <a:rPr lang="en-US" altLang="zh-CN" dirty="0" smtClean="0"/>
              <a:t>Solutions </a:t>
            </a:r>
            <a:r>
              <a:rPr lang="en-US" altLang="zh-CN" dirty="0"/>
              <a:t>for NR for NTN(</a:t>
            </a:r>
            <a:r>
              <a:rPr lang="en-US" altLang="zh-CN" dirty="0" err="1"/>
              <a:t>NR_NTN_solutions</a:t>
            </a:r>
            <a:r>
              <a:rPr lang="en-US" altLang="zh-CN" dirty="0"/>
              <a:t>-Core</a:t>
            </a:r>
            <a:r>
              <a:rPr lang="en-US" altLang="zh-CN" dirty="0" smtClean="0"/>
              <a:t>) (R17)</a:t>
            </a:r>
          </a:p>
          <a:p>
            <a:pPr lvl="1"/>
            <a:r>
              <a:rPr lang="en-GB" altLang="zh-CN" dirty="0"/>
              <a:t>Study on </a:t>
            </a:r>
            <a:r>
              <a:rPr lang="en-GB" altLang="zh-CN" dirty="0" smtClean="0"/>
              <a:t>NB-</a:t>
            </a:r>
            <a:r>
              <a:rPr lang="en-GB" altLang="zh-CN" dirty="0" err="1" smtClean="0"/>
              <a:t>IoT</a:t>
            </a:r>
            <a:r>
              <a:rPr lang="en-GB" altLang="zh-CN" dirty="0" smtClean="0"/>
              <a:t>/</a:t>
            </a:r>
            <a:r>
              <a:rPr lang="en-GB" altLang="zh-CN" dirty="0" err="1" smtClean="0"/>
              <a:t>eMTC</a:t>
            </a:r>
            <a:r>
              <a:rPr lang="en-GB" altLang="zh-CN" dirty="0" smtClean="0"/>
              <a:t> </a:t>
            </a:r>
            <a:r>
              <a:rPr lang="en-GB" altLang="zh-CN" dirty="0"/>
              <a:t>support for Non-Terrestrial </a:t>
            </a:r>
            <a:r>
              <a:rPr lang="en-GB" altLang="zh-CN" dirty="0" smtClean="0"/>
              <a:t>Network (</a:t>
            </a:r>
            <a:r>
              <a:rPr lang="en-GB" altLang="zh-CN" dirty="0" err="1" smtClean="0"/>
              <a:t>FS_LTE_NBIOT_eMTC_NTN</a:t>
            </a:r>
            <a:r>
              <a:rPr lang="en-GB" altLang="zh-CN" dirty="0" smtClean="0"/>
              <a:t>) (R17)</a:t>
            </a:r>
          </a:p>
          <a:p>
            <a:pPr lvl="1"/>
            <a:r>
              <a:rPr lang="en-GB" altLang="zh-CN" dirty="0" smtClean="0"/>
              <a:t>WID on NB-</a:t>
            </a:r>
            <a:r>
              <a:rPr lang="en-GB" altLang="zh-CN" dirty="0" err="1" smtClean="0"/>
              <a:t>IoT</a:t>
            </a:r>
            <a:r>
              <a:rPr lang="en-GB" altLang="zh-CN" dirty="0" smtClean="0"/>
              <a:t>/</a:t>
            </a:r>
            <a:r>
              <a:rPr lang="en-GB" altLang="zh-CN" dirty="0" err="1" smtClean="0"/>
              <a:t>eMTC</a:t>
            </a:r>
            <a:r>
              <a:rPr lang="en-GB" altLang="zh-CN" dirty="0" smtClean="0"/>
              <a:t> </a:t>
            </a:r>
            <a:r>
              <a:rPr lang="en-GB" altLang="zh-CN" dirty="0"/>
              <a:t>support for NTN (R17)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6223247" cy="5157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254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CN" sz="3600" dirty="0" smtClean="0"/>
              <a:t>Stage 1 requirements with potential architectural impacts not yet fully</a:t>
            </a:r>
            <a:r>
              <a:rPr lang="en-GB" altLang="zh-CN" sz="3600" dirty="0" smtClean="0">
                <a:solidFill>
                  <a:srgbClr val="FF0000"/>
                </a:solidFill>
              </a:rPr>
              <a:t> </a:t>
            </a:r>
            <a:r>
              <a:rPr lang="en-GB" altLang="zh-CN" sz="3600" dirty="0" smtClean="0"/>
              <a:t>covered at stage 2 in R17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54652"/>
            <a:ext cx="9857014" cy="5003348"/>
          </a:xfrm>
        </p:spPr>
        <p:txBody>
          <a:bodyPr>
            <a:normAutofit fontScale="47500" lnSpcReduction="20000"/>
          </a:bodyPr>
          <a:lstStyle/>
          <a:p>
            <a:r>
              <a:rPr lang="en-US" altLang="zh-CN" sz="3300" dirty="0" smtClean="0"/>
              <a:t>UE location related</a:t>
            </a:r>
          </a:p>
          <a:p>
            <a:pPr lvl="1"/>
            <a:r>
              <a:rPr lang="en-GB" altLang="zh-CN" dirty="0" smtClean="0"/>
              <a:t>A </a:t>
            </a:r>
            <a:r>
              <a:rPr lang="en-GB" altLang="zh-CN" dirty="0"/>
              <a:t>5G system with satellite access shall be able to determine a UE's location in order to provide service (e.g. route traffic, support emergency calls) in accordance with the governing national or regional regulatory requirements applicable to that UE. </a:t>
            </a:r>
            <a:r>
              <a:rPr lang="en-GB" altLang="zh-CN" dirty="0" smtClean="0"/>
              <a:t>(TS 22.261/</a:t>
            </a:r>
            <a:r>
              <a:rPr lang="x-none" altLang="zh-CN" dirty="0"/>
              <a:t>6.3.2.3</a:t>
            </a:r>
            <a:r>
              <a:rPr lang="en-GB" altLang="zh-CN" dirty="0" smtClean="0"/>
              <a:t>)</a:t>
            </a:r>
          </a:p>
          <a:p>
            <a:pPr lvl="1"/>
            <a:r>
              <a:rPr lang="en-GB" altLang="zh-CN" dirty="0"/>
              <a:t>The 5G system shall support mechanisms to determine the UE’s position-related data for period when the UE is outside the coverage of 3GPP RAT-dependent positioning technologies but within the 5G positioning service area (e.g. within the coverage of satellite access</a:t>
            </a:r>
            <a:r>
              <a:rPr lang="en-GB" altLang="zh-CN" dirty="0" smtClean="0"/>
              <a:t>) </a:t>
            </a:r>
            <a:r>
              <a:rPr lang="zh-CN" altLang="en-US" dirty="0" smtClean="0"/>
              <a:t>（</a:t>
            </a:r>
            <a:r>
              <a:rPr lang="en-US" altLang="zh-CN" dirty="0" smtClean="0"/>
              <a:t>TS 22.261/6.27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r>
              <a:rPr lang="x-none" altLang="zh-CN" sz="3300" dirty="0"/>
              <a:t>Service continuity re</a:t>
            </a:r>
            <a:r>
              <a:rPr lang="en-US" altLang="zh-CN" sz="3300" dirty="0" err="1"/>
              <a:t>lated</a:t>
            </a:r>
            <a:endParaRPr lang="en-US" altLang="zh-CN" sz="3300" dirty="0"/>
          </a:p>
          <a:p>
            <a:pPr lvl="1"/>
            <a:r>
              <a:rPr lang="x-none" altLang="zh-CN" dirty="0"/>
              <a:t>The 5G system shall support service continuity between 5G terrestrial access network and 5G satellite access networks owned by the same operator or owned by different operators having an agreement</a:t>
            </a:r>
            <a:r>
              <a:rPr lang="zh-CN" altLang="en-US" dirty="0"/>
              <a:t>（</a:t>
            </a:r>
            <a:r>
              <a:rPr lang="en-US" altLang="zh-CN" dirty="0"/>
              <a:t>TS 22.261/6.2.3</a:t>
            </a:r>
            <a:r>
              <a:rPr lang="zh-CN" altLang="en-US" dirty="0"/>
              <a:t>）</a:t>
            </a:r>
            <a:endParaRPr lang="en-GB" altLang="zh-CN" dirty="0"/>
          </a:p>
          <a:p>
            <a:r>
              <a:rPr lang="en-GB" altLang="zh-CN" sz="3300" dirty="0"/>
              <a:t>Low power MIoT type of communications related</a:t>
            </a:r>
            <a:endParaRPr lang="zh-CN" altLang="zh-CN" sz="3300" dirty="0"/>
          </a:p>
          <a:p>
            <a:pPr lvl="1"/>
            <a:r>
              <a:rPr lang="en-GB" altLang="zh-CN" dirty="0"/>
              <a:t>The 5G system with satellite access shall be able to support low power MIoT type of communications</a:t>
            </a:r>
            <a:r>
              <a:rPr lang="en-GB" altLang="zh-CN" dirty="0" smtClean="0"/>
              <a:t>.</a:t>
            </a:r>
            <a:r>
              <a:rPr lang="en-GB" altLang="zh-CN" dirty="0"/>
              <a:t> </a:t>
            </a:r>
            <a:r>
              <a:rPr lang="en-GB" altLang="zh-CN" dirty="0" smtClean="0"/>
              <a:t>(TS 22.261/</a:t>
            </a:r>
            <a:r>
              <a:rPr lang="x-none" altLang="zh-CN" dirty="0"/>
              <a:t>6.3.2.3</a:t>
            </a:r>
            <a:r>
              <a:rPr lang="en-GB" altLang="zh-CN" dirty="0"/>
              <a:t>)</a:t>
            </a:r>
          </a:p>
          <a:p>
            <a:r>
              <a:rPr lang="en-US" altLang="zh-CN" sz="3300" dirty="0"/>
              <a:t>Satellite access or satellite backhaul with the consideration of</a:t>
            </a:r>
            <a:r>
              <a:rPr lang="x-none" altLang="zh-CN" sz="3300" dirty="0"/>
              <a:t> intersatellite links</a:t>
            </a:r>
            <a:endParaRPr lang="en-US" altLang="zh-CN" sz="3300" dirty="0"/>
          </a:p>
          <a:p>
            <a:pPr lvl="1"/>
            <a:r>
              <a:rPr lang="x-none" altLang="zh-CN" dirty="0"/>
              <a:t>A 5G system with satellite access shall be able to support meshed connectivity between satellites interconnected with intersatellite links. </a:t>
            </a:r>
            <a:r>
              <a:rPr lang="en-GB" altLang="zh-CN" dirty="0" smtClean="0"/>
              <a:t>(</a:t>
            </a:r>
            <a:r>
              <a:rPr lang="en-GB" altLang="zh-CN" dirty="0"/>
              <a:t>TS 22.261/</a:t>
            </a:r>
            <a:r>
              <a:rPr lang="x-none" altLang="zh-CN" dirty="0" smtClean="0"/>
              <a:t>6.</a:t>
            </a:r>
            <a:r>
              <a:rPr lang="en-US" altLang="zh-CN" dirty="0" smtClean="0"/>
              <a:t>4</a:t>
            </a:r>
            <a:r>
              <a:rPr lang="en-GB" altLang="zh-CN" dirty="0" smtClean="0"/>
              <a:t>)</a:t>
            </a:r>
          </a:p>
          <a:p>
            <a:r>
              <a:rPr lang="en-US" altLang="zh-CN" sz="3300" dirty="0"/>
              <a:t>B</a:t>
            </a:r>
            <a:r>
              <a:rPr lang="x-none" altLang="zh-CN" sz="3300" dirty="0"/>
              <a:t>roadcast/multicast</a:t>
            </a:r>
            <a:r>
              <a:rPr lang="en-US" altLang="zh-CN" sz="3300" dirty="0"/>
              <a:t> related</a:t>
            </a:r>
          </a:p>
          <a:p>
            <a:pPr lvl="1"/>
            <a:r>
              <a:rPr lang="en-GB" altLang="zh-CN" dirty="0"/>
              <a:t>A 5G system with satellite access shall be able to optimise the delivery of content from a content caching application by taking advantage of satellites in supporting ubiquitous service, as well as broadcasting/multicasting on very large to global coverages</a:t>
            </a:r>
            <a:r>
              <a:rPr lang="en-GB" altLang="zh-CN" dirty="0" smtClean="0"/>
              <a:t>.</a:t>
            </a:r>
            <a:r>
              <a:rPr lang="en-GB" altLang="zh-CN" dirty="0"/>
              <a:t> (TS 22.261/</a:t>
            </a:r>
            <a:r>
              <a:rPr lang="x-none" altLang="zh-CN" dirty="0"/>
              <a:t>6.</a:t>
            </a:r>
            <a:r>
              <a:rPr lang="en-US" altLang="zh-CN" dirty="0"/>
              <a:t>13</a:t>
            </a:r>
            <a:r>
              <a:rPr lang="en-GB" altLang="zh-CN" dirty="0" smtClean="0"/>
              <a:t>)</a:t>
            </a:r>
          </a:p>
          <a:p>
            <a:pPr lvl="1"/>
            <a:r>
              <a:rPr lang="en-GB" altLang="zh-CN" dirty="0" smtClean="0"/>
              <a:t>The </a:t>
            </a:r>
            <a:r>
              <a:rPr lang="en-GB" altLang="zh-CN" dirty="0"/>
              <a:t>5G system shall support multicast/broadcast via a 5G satellite access network, or via a combination of a 5G satellite access network and other 5G access networks</a:t>
            </a:r>
            <a:r>
              <a:rPr lang="en-GB" altLang="zh-CN" dirty="0" smtClean="0"/>
              <a:t>. (</a:t>
            </a:r>
            <a:r>
              <a:rPr lang="en-GB" altLang="zh-CN" dirty="0"/>
              <a:t>TS 22.261/</a:t>
            </a:r>
            <a:r>
              <a:rPr lang="x-none" altLang="zh-CN" dirty="0" smtClean="0"/>
              <a:t>6.</a:t>
            </a:r>
            <a:r>
              <a:rPr lang="en-US" altLang="zh-CN" dirty="0" smtClean="0"/>
              <a:t>13</a:t>
            </a:r>
            <a:r>
              <a:rPr lang="en-GB" altLang="zh-CN" dirty="0" smtClean="0"/>
              <a:t>)</a:t>
            </a:r>
          </a:p>
          <a:p>
            <a:r>
              <a:rPr lang="x-none" altLang="zh-CN" sz="3400" dirty="0"/>
              <a:t>Satellite and Relay UEs</a:t>
            </a:r>
            <a:endParaRPr lang="zh-CN" altLang="zh-CN" sz="3400" dirty="0"/>
          </a:p>
          <a:p>
            <a:pPr lvl="1"/>
            <a:r>
              <a:rPr lang="x-none" altLang="zh-CN" sz="2300" dirty="0" smtClean="0"/>
              <a:t>A 5G system with satellite access shall be able to support relay UE's with satellite access.</a:t>
            </a:r>
            <a:r>
              <a:rPr lang="en-US" altLang="zh-CN" sz="2300" dirty="0" smtClean="0"/>
              <a:t> (22.261/</a:t>
            </a:r>
            <a:r>
              <a:rPr lang="x-none" altLang="zh-CN" sz="2300" dirty="0" smtClean="0"/>
              <a:t>6.9.2.5</a:t>
            </a:r>
            <a:r>
              <a:rPr lang="en-US" altLang="zh-CN" sz="2300" dirty="0" smtClean="0"/>
              <a:t>)</a:t>
            </a:r>
            <a:r>
              <a:rPr lang="x-none" altLang="zh-CN" dirty="0" smtClean="0">
                <a:solidFill>
                  <a:srgbClr val="FF0000"/>
                </a:solidFill>
              </a:rPr>
              <a:t>	</a:t>
            </a:r>
            <a:endParaRPr lang="zh-CN" altLang="zh-CN" dirty="0" smtClean="0">
              <a:solidFill>
                <a:srgbClr val="FF0000"/>
              </a:solidFill>
            </a:endParaRPr>
          </a:p>
          <a:p>
            <a:pPr lvl="2"/>
            <a:r>
              <a:rPr lang="x-none" altLang="zh-CN" sz="2300" dirty="0"/>
              <a:t>NOTE:</a:t>
            </a:r>
            <a:r>
              <a:rPr lang="x-none" altLang="zh-CN" sz="2300" dirty="0" smtClean="0"/>
              <a:t>	The connection between a relay UE and a remote UE is the same regardless of whether the relay UE is using satellite access or not.</a:t>
            </a:r>
            <a:endParaRPr lang="zh-CN" altLang="zh-CN" sz="2300" dirty="0" smtClean="0"/>
          </a:p>
          <a:p>
            <a:pPr lvl="1"/>
            <a:r>
              <a:rPr lang="x-none" altLang="zh-CN" sz="2300" dirty="0" smtClean="0"/>
              <a:t>A </a:t>
            </a:r>
            <a:r>
              <a:rPr lang="x-none" altLang="zh-CN" sz="2300" dirty="0"/>
              <a:t>5G system with satellite access shall support mobility management of relay UEs and the remote UEs connected to the relay UE between a 5G satellite access network and a5G terrestrial network, and between 5G satellite access networks.</a:t>
            </a:r>
            <a:r>
              <a:rPr lang="en-US" altLang="zh-CN" sz="2300" dirty="0"/>
              <a:t> (22.261/</a:t>
            </a:r>
            <a:r>
              <a:rPr lang="x-none" altLang="zh-CN" sz="2300" dirty="0"/>
              <a:t>6.9.2.5</a:t>
            </a:r>
            <a:r>
              <a:rPr lang="en-US" altLang="zh-CN" sz="2300" dirty="0"/>
              <a:t>)</a:t>
            </a:r>
            <a:endParaRPr lang="zh-CN" altLang="zh-CN" sz="2300" dirty="0"/>
          </a:p>
          <a:p>
            <a:pPr lvl="1"/>
            <a:r>
              <a:rPr lang="x-none" altLang="zh-CN" sz="2300" dirty="0"/>
              <a:t>A 5G system with satellite access shall support joint roaming between different 5G networks of a relay UE and the remote UEs connected to that relay UE.</a:t>
            </a:r>
            <a:r>
              <a:rPr lang="en-US" altLang="zh-CN" sz="2300" dirty="0"/>
              <a:t> (22.261/</a:t>
            </a:r>
            <a:r>
              <a:rPr lang="x-none" altLang="zh-CN" sz="2300" dirty="0"/>
              <a:t>6.9.2.5</a:t>
            </a:r>
            <a:r>
              <a:rPr lang="en-US" altLang="zh-CN" sz="2300" dirty="0" smtClean="0"/>
              <a:t>)</a:t>
            </a:r>
            <a:endParaRPr lang="zh-CN" alt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6223247" cy="5157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69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CN" sz="3600" dirty="0"/>
              <a:t>L</a:t>
            </a:r>
            <a:r>
              <a:rPr lang="en-GB" altLang="zh-CN" sz="3600" dirty="0" smtClean="0"/>
              <a:t>ocation Service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15166"/>
            <a:ext cx="9857014" cy="4794869"/>
          </a:xfrm>
        </p:spPr>
        <p:txBody>
          <a:bodyPr>
            <a:normAutofit fontScale="70000" lnSpcReduction="20000"/>
          </a:bodyPr>
          <a:lstStyle/>
          <a:p>
            <a:r>
              <a:rPr lang="en-GB" altLang="zh-CN" sz="3200" dirty="0" smtClean="0"/>
              <a:t>Problem(s)</a:t>
            </a:r>
          </a:p>
          <a:p>
            <a:pPr lvl="1"/>
            <a:r>
              <a:rPr lang="en-GB" altLang="zh-CN" sz="2800" dirty="0" smtClean="0"/>
              <a:t>GNSS is required for UE positioning when satellite access is used in R17</a:t>
            </a:r>
          </a:p>
          <a:p>
            <a:pPr lvl="2"/>
            <a:r>
              <a:rPr lang="en-US" altLang="zh-CN" sz="2500" dirty="0" smtClean="0"/>
              <a:t>When </a:t>
            </a:r>
            <a:r>
              <a:rPr lang="en-US" altLang="zh-CN" sz="2500" dirty="0" smtClean="0"/>
              <a:t>UE location is requested for PLMN </a:t>
            </a:r>
            <a:r>
              <a:rPr lang="en-US" altLang="zh-CN" sz="2500" dirty="0"/>
              <a:t>selection for regulatory </a:t>
            </a:r>
            <a:r>
              <a:rPr lang="en-US" altLang="zh-CN" sz="2500" dirty="0" smtClean="0"/>
              <a:t>service, e.g. emergency service, more accurate location by the network is required whether UE has GNSS or not</a:t>
            </a:r>
          </a:p>
          <a:p>
            <a:pPr lvl="2"/>
            <a:r>
              <a:rPr lang="en-US" altLang="zh-CN" sz="2500" dirty="0" smtClean="0"/>
              <a:t>GNSS based location provided by UE may not be trusted by the network</a:t>
            </a:r>
          </a:p>
          <a:p>
            <a:pPr lvl="1"/>
            <a:r>
              <a:rPr lang="en-US" altLang="zh-CN" sz="2900" dirty="0" smtClean="0"/>
              <a:t> Poor Performance (e.g</a:t>
            </a:r>
            <a:r>
              <a:rPr lang="en-US" altLang="zh-CN" sz="2900" dirty="0"/>
              <a:t>. accuracy &amp; latency</a:t>
            </a:r>
            <a:r>
              <a:rPr lang="en-US" altLang="zh-CN" sz="2900" dirty="0" smtClean="0"/>
              <a:t>) of the existing network based positioning methods</a:t>
            </a:r>
            <a:endParaRPr lang="zh-CN" altLang="zh-CN" sz="2900" dirty="0"/>
          </a:p>
          <a:p>
            <a:pPr lvl="2"/>
            <a:r>
              <a:rPr lang="en-GB" altLang="zh-CN" sz="2400" dirty="0"/>
              <a:t>Latency:</a:t>
            </a:r>
          </a:p>
          <a:p>
            <a:pPr lvl="3"/>
            <a:r>
              <a:rPr lang="en-GB" altLang="zh-CN" sz="2200" dirty="0"/>
              <a:t>High latency due to long propagation delay</a:t>
            </a:r>
          </a:p>
          <a:p>
            <a:pPr lvl="3"/>
            <a:r>
              <a:rPr lang="en-US" altLang="zh-CN" sz="2200" dirty="0"/>
              <a:t>For DL TDOA/DL </a:t>
            </a:r>
            <a:r>
              <a:rPr lang="en-US" altLang="zh-CN" sz="2200" dirty="0" err="1"/>
              <a:t>AoD</a:t>
            </a:r>
            <a:r>
              <a:rPr lang="en-US" altLang="zh-CN" sz="2200" dirty="0"/>
              <a:t>, the latency is </a:t>
            </a:r>
            <a:r>
              <a:rPr lang="en-GB" altLang="zh-CN" sz="2200" dirty="0"/>
              <a:t>222.5-353 </a:t>
            </a:r>
            <a:r>
              <a:rPr lang="en-GB" altLang="zh-CN" sz="2200" dirty="0" err="1"/>
              <a:t>ms</a:t>
            </a:r>
            <a:r>
              <a:rPr lang="en-GB" altLang="zh-CN" sz="2200" dirty="0"/>
              <a:t> in </a:t>
            </a:r>
            <a:r>
              <a:rPr lang="en-GB" altLang="zh-CN" sz="2200" dirty="0" smtClean="0"/>
              <a:t>TN; </a:t>
            </a:r>
            <a:r>
              <a:rPr lang="en-GB" altLang="zh-CN" sz="2200" dirty="0"/>
              <a:t>for NTN, </a:t>
            </a:r>
            <a:r>
              <a:rPr lang="en-GB" altLang="zh-CN" sz="2200" dirty="0" smtClean="0"/>
              <a:t>additional </a:t>
            </a:r>
            <a:r>
              <a:rPr lang="en-GB" altLang="zh-CN" sz="2200" dirty="0"/>
              <a:t>6 </a:t>
            </a:r>
            <a:r>
              <a:rPr lang="en-GB" altLang="zh-CN" sz="2200" dirty="0" smtClean="0"/>
              <a:t>RTTs (ground to satellite to ground) are added due to RRC and UE-LMF interactions, which sums up to be ~ 3s for GEO </a:t>
            </a:r>
            <a:r>
              <a:rPr lang="en-GB" altLang="zh-CN" sz="2200" dirty="0" smtClean="0"/>
              <a:t>orbit.</a:t>
            </a:r>
            <a:endParaRPr lang="en-GB" altLang="zh-CN" sz="2200" dirty="0"/>
          </a:p>
          <a:p>
            <a:pPr lvl="2"/>
            <a:r>
              <a:rPr lang="en-US" altLang="zh-CN" sz="2400" dirty="0"/>
              <a:t>Accuracy:</a:t>
            </a:r>
          </a:p>
          <a:p>
            <a:pPr lvl="3"/>
            <a:r>
              <a:rPr lang="en-GB" altLang="zh-CN" sz="2200" dirty="0"/>
              <a:t>wider range, wide beam spot, angle related solutions can’t provide high positioning accuracy in NTN</a:t>
            </a:r>
          </a:p>
          <a:p>
            <a:r>
              <a:rPr lang="en-GB" altLang="zh-CN" sz="3200" dirty="0" smtClean="0"/>
              <a:t> Gap(s)</a:t>
            </a:r>
          </a:p>
          <a:p>
            <a:pPr lvl="1"/>
            <a:r>
              <a:rPr lang="en-GB" altLang="zh-CN" sz="2800" dirty="0"/>
              <a:t>U</a:t>
            </a:r>
            <a:r>
              <a:rPr lang="en-GB" altLang="zh-CN" sz="2800" dirty="0" smtClean="0"/>
              <a:t>se of network based location methods </a:t>
            </a:r>
          </a:p>
          <a:p>
            <a:pPr lvl="1"/>
            <a:r>
              <a:rPr lang="en-GB" altLang="zh-CN" sz="2800" dirty="0"/>
              <a:t>P</a:t>
            </a:r>
            <a:r>
              <a:rPr lang="en-GB" altLang="zh-CN" sz="2800" dirty="0" smtClean="0"/>
              <a:t>erformance improvements to </a:t>
            </a:r>
            <a:r>
              <a:rPr lang="en-GB" altLang="zh-CN" sz="2800" dirty="0"/>
              <a:t>meet location services requirements </a:t>
            </a:r>
            <a:r>
              <a:rPr lang="en-GB" altLang="zh-CN" sz="2800" dirty="0" smtClean="0"/>
              <a:t>as defined in TS 22.261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6223247" cy="5157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45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CN" sz="3600" dirty="0" smtClean="0"/>
              <a:t>S</a:t>
            </a:r>
            <a:r>
              <a:rPr lang="x-none" altLang="zh-CN" sz="3600" dirty="0" smtClean="0"/>
              <a:t>ervice continuity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15166"/>
            <a:ext cx="9857014" cy="4794869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Both </a:t>
            </a:r>
            <a:r>
              <a:rPr lang="x-none" altLang="zh-CN" sz="2400" dirty="0" smtClean="0"/>
              <a:t>5G </a:t>
            </a:r>
            <a:r>
              <a:rPr lang="x-none" altLang="zh-CN" sz="2400" dirty="0"/>
              <a:t>terrestrial access network and 5G satellite access </a:t>
            </a:r>
            <a:r>
              <a:rPr lang="x-none" altLang="zh-CN" sz="2400" dirty="0" smtClean="0"/>
              <a:t>network</a:t>
            </a:r>
            <a:r>
              <a:rPr lang="en-US" altLang="zh-CN" sz="2400" dirty="0" smtClean="0"/>
              <a:t> may be provided by the same operator. </a:t>
            </a:r>
          </a:p>
          <a:p>
            <a:r>
              <a:rPr lang="en-US" altLang="zh-CN" sz="2400" dirty="0" smtClean="0"/>
              <a:t>Problem(s)</a:t>
            </a:r>
          </a:p>
          <a:p>
            <a:pPr lvl="1"/>
            <a:r>
              <a:rPr lang="en-US" altLang="zh-CN" sz="2000" dirty="0" smtClean="0"/>
              <a:t>For an </a:t>
            </a:r>
            <a:r>
              <a:rPr lang="en-US" altLang="zh-CN" sz="2000" dirty="0"/>
              <a:t>ongoing service application, e.g. </a:t>
            </a:r>
            <a:r>
              <a:rPr lang="en-US" altLang="zh-CN" sz="2000" dirty="0" err="1"/>
              <a:t>VoNR</a:t>
            </a:r>
            <a:r>
              <a:rPr lang="en-US" altLang="zh-CN" sz="2000" dirty="0"/>
              <a:t> emergency </a:t>
            </a:r>
            <a:r>
              <a:rPr lang="en-US" altLang="zh-CN" sz="2000" dirty="0" smtClean="0"/>
              <a:t>call, the service continuity has to be guaranteed:</a:t>
            </a:r>
          </a:p>
          <a:p>
            <a:pPr lvl="2"/>
            <a:r>
              <a:rPr lang="en-US" altLang="zh-CN" sz="1600" dirty="0" smtClean="0"/>
              <a:t>Case A: If it is running over satellite access, when UE moves into an area with </a:t>
            </a:r>
            <a:r>
              <a:rPr lang="x-none" altLang="zh-CN" sz="1600" dirty="0"/>
              <a:t>5G terrestrial </a:t>
            </a:r>
            <a:r>
              <a:rPr lang="en-US" altLang="zh-CN" sz="1600" dirty="0" smtClean="0"/>
              <a:t>coverage, it may handover to the </a:t>
            </a:r>
            <a:r>
              <a:rPr lang="en-US" altLang="zh-CN" sz="1600" dirty="0" err="1" smtClean="0"/>
              <a:t>gNB</a:t>
            </a:r>
            <a:r>
              <a:rPr lang="en-US" altLang="zh-CN" sz="1600" dirty="0" smtClean="0"/>
              <a:t> providing </a:t>
            </a:r>
            <a:r>
              <a:rPr lang="x-none" altLang="zh-CN" sz="1600" dirty="0"/>
              <a:t>5G terrestrial </a:t>
            </a:r>
            <a:r>
              <a:rPr lang="en-US" altLang="zh-CN" sz="1600" dirty="0" smtClean="0"/>
              <a:t>coverage.</a:t>
            </a:r>
          </a:p>
          <a:p>
            <a:pPr lvl="2"/>
            <a:r>
              <a:rPr lang="en-US" altLang="zh-CN" sz="1600" dirty="0" smtClean="0"/>
              <a:t>Case B: If it is </a:t>
            </a:r>
            <a:r>
              <a:rPr lang="en-US" altLang="zh-CN" sz="1600" dirty="0"/>
              <a:t>running over </a:t>
            </a:r>
            <a:r>
              <a:rPr lang="x-none" altLang="zh-CN" sz="1600" dirty="0"/>
              <a:t>terrestrial </a:t>
            </a:r>
            <a:r>
              <a:rPr lang="en-US" altLang="zh-CN" sz="1600" dirty="0" smtClean="0"/>
              <a:t>5G NR, when UE moves into an area of no </a:t>
            </a:r>
            <a:r>
              <a:rPr lang="x-none" altLang="zh-CN" sz="1600" dirty="0"/>
              <a:t>terrestrial </a:t>
            </a:r>
            <a:r>
              <a:rPr lang="en-US" altLang="zh-CN" sz="1600" dirty="0"/>
              <a:t>5G </a:t>
            </a:r>
            <a:r>
              <a:rPr lang="en-US" altLang="zh-CN" sz="1600" dirty="0" smtClean="0"/>
              <a:t>NR coverage but under the satellite coverage, it may handover to the </a:t>
            </a:r>
            <a:r>
              <a:rPr lang="en-US" altLang="zh-CN" sz="1600" dirty="0" err="1" smtClean="0"/>
              <a:t>gNB</a:t>
            </a:r>
            <a:r>
              <a:rPr lang="en-US" altLang="zh-CN" sz="1600" dirty="0" smtClean="0"/>
              <a:t> with satellite access.</a:t>
            </a:r>
          </a:p>
          <a:p>
            <a:r>
              <a:rPr lang="en-US" altLang="zh-CN" sz="2400" dirty="0" smtClean="0"/>
              <a:t>Gap(s)</a:t>
            </a:r>
          </a:p>
          <a:p>
            <a:pPr lvl="1"/>
            <a:r>
              <a:rPr lang="en-US" altLang="zh-CN" sz="2000" dirty="0" smtClean="0"/>
              <a:t>Determination of handover: the satellite serving </a:t>
            </a:r>
            <a:r>
              <a:rPr lang="en-US" altLang="zh-CN" sz="2000" dirty="0" err="1" smtClean="0"/>
              <a:t>gNB</a:t>
            </a:r>
            <a:r>
              <a:rPr lang="en-US" altLang="zh-CN" sz="2000" dirty="0" smtClean="0"/>
              <a:t> or the terrestrial </a:t>
            </a:r>
            <a:r>
              <a:rPr lang="en-US" altLang="zh-CN" sz="2000" dirty="0"/>
              <a:t>serving </a:t>
            </a:r>
            <a:r>
              <a:rPr lang="en-US" altLang="zh-CN" sz="2000" dirty="0" err="1"/>
              <a:t>gNB</a:t>
            </a:r>
            <a:r>
              <a:rPr lang="en-US" altLang="zh-CN" sz="2000" dirty="0"/>
              <a:t> needs to </a:t>
            </a:r>
            <a:r>
              <a:rPr lang="en-US" altLang="zh-CN" sz="2000" dirty="0" smtClean="0"/>
              <a:t>determine whether the terrestrial cells or satellite </a:t>
            </a:r>
            <a:r>
              <a:rPr lang="en-US" altLang="zh-CN" sz="2000" dirty="0"/>
              <a:t>cells </a:t>
            </a:r>
            <a:r>
              <a:rPr lang="en-US" altLang="zh-CN" sz="2000" dirty="0" smtClean="0"/>
              <a:t>are to be measured.</a:t>
            </a:r>
          </a:p>
          <a:p>
            <a:pPr lvl="2"/>
            <a:r>
              <a:rPr lang="en-US" altLang="zh-CN" sz="1600" dirty="0" smtClean="0"/>
              <a:t>Some service application may prefer satellite access for the benefits of service continuity, while others may prefer </a:t>
            </a:r>
            <a:r>
              <a:rPr lang="x-none" altLang="zh-CN" sz="1600" dirty="0"/>
              <a:t>terrestrial </a:t>
            </a:r>
            <a:r>
              <a:rPr lang="x-none" altLang="zh-CN" sz="1600" dirty="0" smtClean="0"/>
              <a:t>access</a:t>
            </a:r>
            <a:r>
              <a:rPr lang="en-US" altLang="zh-CN" sz="1600" dirty="0" smtClean="0"/>
              <a:t> taking advantage of the short delay, large bandwidth and strong reliability.</a:t>
            </a:r>
            <a:endParaRPr lang="en-US" altLang="zh-CN" sz="1600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6223247" cy="5157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630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 smtClean="0"/>
              <a:t> </a:t>
            </a:r>
            <a:r>
              <a:rPr lang="en-GB" altLang="zh-CN" sz="3600" dirty="0"/>
              <a:t>Multi connectivity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15166"/>
            <a:ext cx="9857014" cy="4794869"/>
          </a:xfrm>
        </p:spPr>
        <p:txBody>
          <a:bodyPr>
            <a:normAutofit fontScale="92500" lnSpcReduction="10000"/>
          </a:bodyPr>
          <a:lstStyle/>
          <a:p>
            <a:r>
              <a:rPr lang="en-GB" altLang="zh-CN" dirty="0" smtClean="0"/>
              <a:t>Problem(s)</a:t>
            </a:r>
          </a:p>
          <a:p>
            <a:pPr lvl="1"/>
            <a:r>
              <a:rPr lang="en-GB" altLang="zh-CN" dirty="0" smtClean="0"/>
              <a:t>Some service applications (e.g. Video/XR) may require high data rate</a:t>
            </a:r>
          </a:p>
          <a:p>
            <a:pPr lvl="1"/>
            <a:r>
              <a:rPr lang="en-GB" altLang="zh-CN" dirty="0" smtClean="0"/>
              <a:t>Limitation </a:t>
            </a:r>
            <a:r>
              <a:rPr lang="en-GB" altLang="zh-CN" dirty="0"/>
              <a:t>of DL</a:t>
            </a:r>
            <a:r>
              <a:rPr lang="en-US" altLang="zh-CN" dirty="0" smtClean="0"/>
              <a:t>&amp;UL </a:t>
            </a:r>
            <a:r>
              <a:rPr lang="en-GB" altLang="zh-CN" dirty="0" smtClean="0"/>
              <a:t>throughput due to satellite environment</a:t>
            </a:r>
          </a:p>
          <a:p>
            <a:r>
              <a:rPr lang="en-US" altLang="zh-CN" dirty="0" smtClean="0"/>
              <a:t>Gap(s)</a:t>
            </a:r>
            <a:endParaRPr lang="en-GB" altLang="zh-CN" dirty="0" smtClean="0"/>
          </a:p>
          <a:p>
            <a:pPr lvl="1"/>
            <a:r>
              <a:rPr lang="en-GB" altLang="zh-CN" dirty="0" smtClean="0"/>
              <a:t>Coordinated </a:t>
            </a:r>
            <a:r>
              <a:rPr lang="en-GB" altLang="zh-CN" dirty="0" smtClean="0"/>
              <a:t>transmissions between one or multiple satellite(s), and, between satellite(s) and terrestrial systems.</a:t>
            </a:r>
          </a:p>
          <a:p>
            <a:pPr lvl="1"/>
            <a:r>
              <a:rPr lang="en-GB" altLang="zh-CN" dirty="0" smtClean="0"/>
              <a:t>Key </a:t>
            </a:r>
            <a:r>
              <a:rPr lang="en-GB" altLang="zh-CN" dirty="0"/>
              <a:t>Issue #7 of TR </a:t>
            </a:r>
            <a:r>
              <a:rPr lang="fr-FR" altLang="zh-CN" dirty="0"/>
              <a:t>23</a:t>
            </a:r>
            <a:r>
              <a:rPr lang="en-US" altLang="zh-CN" dirty="0"/>
              <a:t>.737 “</a:t>
            </a:r>
            <a:r>
              <a:rPr lang="en-GB" altLang="zh-CN" dirty="0"/>
              <a:t>Multi connectivity with satellite </a:t>
            </a:r>
            <a:r>
              <a:rPr lang="en-GB" altLang="zh-CN" dirty="0" smtClean="0"/>
              <a:t>access” left over from R17, which intended </a:t>
            </a:r>
            <a:r>
              <a:rPr lang="en-GB" altLang="zh-CN" dirty="0"/>
              <a:t>to address the following aspects:</a:t>
            </a:r>
          </a:p>
          <a:p>
            <a:pPr lvl="2"/>
            <a:r>
              <a:rPr lang="en-GB" altLang="zh-CN" dirty="0"/>
              <a:t>The impacts on 5GS when introducing multi connectivity with satellite access</a:t>
            </a:r>
          </a:p>
          <a:p>
            <a:pPr lvl="2"/>
            <a:r>
              <a:rPr lang="en-GB" altLang="zh-CN" dirty="0"/>
              <a:t>Are there any similarities with respect to ATSSS</a:t>
            </a:r>
          </a:p>
          <a:p>
            <a:pPr lvl="2"/>
            <a:r>
              <a:rPr lang="en-GB" altLang="zh-CN" dirty="0"/>
              <a:t>To take into account these impacts, what are functional nodes and procedure in 5GS to </a:t>
            </a:r>
            <a:r>
              <a:rPr lang="en-GB" altLang="zh-CN" dirty="0" smtClean="0"/>
              <a:t>be </a:t>
            </a:r>
            <a:r>
              <a:rPr lang="en-GB" altLang="zh-CN" dirty="0"/>
              <a:t>updated</a:t>
            </a:r>
            <a:r>
              <a:rPr lang="en-GB" altLang="zh-CN" dirty="0" smtClean="0"/>
              <a:t>?</a:t>
            </a:r>
          </a:p>
          <a:p>
            <a:pPr lvl="2"/>
            <a:endParaRPr lang="en-GB" altLang="zh-CN" dirty="0"/>
          </a:p>
          <a:p>
            <a:pPr lvl="1"/>
            <a:r>
              <a:rPr lang="en-GB" altLang="zh-CN" i="1" dirty="0" smtClean="0"/>
              <a:t>Note: Dependency on ATSSS, if any, will be aligned with the study </a:t>
            </a:r>
            <a:r>
              <a:rPr lang="en-GB" altLang="zh-CN" i="1" dirty="0"/>
              <a:t>of ATSSS phase II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6223247" cy="5157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99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 smtClean="0"/>
              <a:t> </a:t>
            </a:r>
            <a:r>
              <a:rPr lang="en-GB" altLang="zh-CN" sz="3600" dirty="0" smtClean="0"/>
              <a:t>Discontinuous coverage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15166"/>
            <a:ext cx="9857014" cy="4794869"/>
          </a:xfrm>
        </p:spPr>
        <p:txBody>
          <a:bodyPr>
            <a:normAutofit/>
          </a:bodyPr>
          <a:lstStyle/>
          <a:p>
            <a:r>
              <a:rPr lang="en-GB" altLang="zh-CN" dirty="0" smtClean="0"/>
              <a:t>Problem(s)</a:t>
            </a:r>
          </a:p>
          <a:p>
            <a:pPr lvl="1"/>
            <a:r>
              <a:rPr lang="en-US" altLang="zh-CN" dirty="0" smtClean="0"/>
              <a:t>UE has satellite coverage only at specific time and places due to spares constellation (e.g. under deployment)</a:t>
            </a:r>
          </a:p>
          <a:p>
            <a:pPr lvl="1"/>
            <a:r>
              <a:rPr lang="en-US" altLang="zh-CN" dirty="0" smtClean="0"/>
              <a:t>UE location may not be timely aware for paging</a:t>
            </a:r>
          </a:p>
          <a:p>
            <a:pPr lvl="1"/>
            <a:r>
              <a:rPr lang="en-US" altLang="zh-CN" dirty="0" smtClean="0"/>
              <a:t>UE may not always stay awake for the sake of power efficiency, especially for </a:t>
            </a:r>
            <a:r>
              <a:rPr lang="en-US" altLang="zh-CN" dirty="0" err="1" smtClean="0"/>
              <a:t>MIoT</a:t>
            </a:r>
            <a:r>
              <a:rPr lang="en-US" altLang="zh-CN" dirty="0" smtClean="0"/>
              <a:t> UE</a:t>
            </a:r>
            <a:endParaRPr lang="zh-CN" altLang="zh-CN" dirty="0"/>
          </a:p>
          <a:p>
            <a:pPr marL="457200" lvl="1" indent="0">
              <a:buNone/>
            </a:pPr>
            <a:endParaRPr lang="en-GB" altLang="zh-CN" dirty="0" smtClean="0"/>
          </a:p>
          <a:p>
            <a:r>
              <a:rPr lang="en-US" altLang="zh-CN" dirty="0" smtClean="0"/>
              <a:t>Gap(s)</a:t>
            </a:r>
            <a:endParaRPr lang="en-GB" altLang="zh-CN" dirty="0" smtClean="0"/>
          </a:p>
          <a:p>
            <a:pPr lvl="1"/>
            <a:r>
              <a:rPr lang="en-GB" altLang="zh-CN" dirty="0" smtClean="0"/>
              <a:t>Mobility Enhancement</a:t>
            </a:r>
          </a:p>
          <a:p>
            <a:pPr lvl="1"/>
            <a:r>
              <a:rPr lang="en-GB" altLang="zh-CN" dirty="0" smtClean="0"/>
              <a:t>Prediction, awareness </a:t>
            </a:r>
            <a:r>
              <a:rPr lang="en-US" altLang="zh-CN" dirty="0" smtClean="0"/>
              <a:t>&amp; notification</a:t>
            </a:r>
            <a:r>
              <a:rPr lang="zh-CN" altLang="en-US" dirty="0"/>
              <a:t> </a:t>
            </a:r>
            <a:r>
              <a:rPr lang="en-US" altLang="zh-CN" dirty="0" smtClean="0"/>
              <a:t>of UE wake-up time</a:t>
            </a:r>
          </a:p>
          <a:p>
            <a:pPr lvl="1"/>
            <a:r>
              <a:rPr lang="en-US" altLang="zh-CN" dirty="0" smtClean="0"/>
              <a:t>Data storage and forwarding for UEs temporarily out of coverage</a:t>
            </a:r>
            <a:endParaRPr lang="en-GB" altLang="zh-CN" dirty="0" smtClean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6223247" cy="5157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195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 smtClean="0"/>
              <a:t> </a:t>
            </a:r>
            <a:r>
              <a:rPr lang="en-GB" altLang="zh-CN" sz="3600" dirty="0" smtClean="0"/>
              <a:t>Relay-based architecture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15166"/>
            <a:ext cx="9857014" cy="4794869"/>
          </a:xfrm>
        </p:spPr>
        <p:txBody>
          <a:bodyPr>
            <a:normAutofit/>
          </a:bodyPr>
          <a:lstStyle/>
          <a:p>
            <a:r>
              <a:rPr lang="en-GB" altLang="zh-CN" dirty="0" smtClean="0"/>
              <a:t>Problem(s)</a:t>
            </a:r>
          </a:p>
          <a:p>
            <a:pPr lvl="1"/>
            <a:r>
              <a:rPr lang="en-US" altLang="zh-CN" dirty="0" smtClean="0"/>
              <a:t>UE may access 5GS network over relay, either IAB node or relay UE</a:t>
            </a:r>
          </a:p>
          <a:p>
            <a:pPr lvl="1"/>
            <a:r>
              <a:rPr lang="en-US" altLang="zh-CN" dirty="0"/>
              <a:t>T</a:t>
            </a:r>
            <a:r>
              <a:rPr lang="en-US" altLang="zh-CN" dirty="0" smtClean="0"/>
              <a:t>he relay may have both satellite and terrestrial access </a:t>
            </a:r>
          </a:p>
          <a:p>
            <a:pPr lvl="1"/>
            <a:endParaRPr lang="en-GB" altLang="zh-CN" dirty="0" smtClean="0"/>
          </a:p>
          <a:p>
            <a:r>
              <a:rPr lang="en-US" altLang="zh-CN" dirty="0" smtClean="0"/>
              <a:t>Gap(s)</a:t>
            </a:r>
            <a:endParaRPr lang="en-GB" altLang="zh-CN" dirty="0" smtClean="0"/>
          </a:p>
          <a:p>
            <a:pPr lvl="1"/>
            <a:r>
              <a:rPr lang="en-US" altLang="zh-CN" dirty="0" smtClean="0"/>
              <a:t>Determination of </a:t>
            </a:r>
            <a:r>
              <a:rPr lang="en-US" altLang="zh-CN" dirty="0"/>
              <a:t>satellite </a:t>
            </a:r>
            <a:r>
              <a:rPr lang="en-US" altLang="zh-CN" dirty="0" smtClean="0"/>
              <a:t>or </a:t>
            </a:r>
            <a:r>
              <a:rPr lang="en-US" altLang="zh-CN" dirty="0"/>
              <a:t>terrestrial access </a:t>
            </a:r>
            <a:r>
              <a:rPr lang="en-US" altLang="zh-CN" dirty="0" smtClean="0"/>
              <a:t>at relay</a:t>
            </a:r>
            <a:endParaRPr lang="en-GB" altLang="zh-CN" dirty="0" smtClean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6223247" cy="5157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651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 smtClean="0"/>
              <a:t> </a:t>
            </a:r>
            <a:r>
              <a:rPr lang="en-US" altLang="zh-CN" sz="3600" dirty="0"/>
              <a:t>B</a:t>
            </a:r>
            <a:r>
              <a:rPr lang="x-none" altLang="zh-CN" sz="3600" dirty="0" smtClean="0"/>
              <a:t>roadcast/multicast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15166"/>
            <a:ext cx="9857014" cy="4794869"/>
          </a:xfrm>
        </p:spPr>
        <p:txBody>
          <a:bodyPr>
            <a:normAutofit/>
          </a:bodyPr>
          <a:lstStyle/>
          <a:p>
            <a:r>
              <a:rPr lang="en-GB" altLang="zh-CN" dirty="0" smtClean="0"/>
              <a:t>Problem(s)</a:t>
            </a:r>
          </a:p>
          <a:p>
            <a:pPr lvl="1"/>
            <a:r>
              <a:rPr lang="en-GB" altLang="zh-CN" dirty="0" smtClean="0"/>
              <a:t>Location </a:t>
            </a:r>
            <a:r>
              <a:rPr lang="en-GB" altLang="zh-CN" dirty="0"/>
              <a:t>dependent content transfer and MBMS Service </a:t>
            </a:r>
            <a:r>
              <a:rPr lang="en-GB" altLang="zh-CN" dirty="0" smtClean="0"/>
              <a:t>Area requires accurate location; however, </a:t>
            </a:r>
            <a:r>
              <a:rPr lang="en-US" altLang="zh-CN" dirty="0" smtClean="0"/>
              <a:t>the </a:t>
            </a:r>
            <a:r>
              <a:rPr lang="en-US" altLang="zh-CN" dirty="0"/>
              <a:t>coverage of one cell over satellite access may include multiple </a:t>
            </a:r>
            <a:r>
              <a:rPr lang="en-US" altLang="zh-CN" dirty="0" smtClean="0"/>
              <a:t>countries </a:t>
            </a:r>
            <a:r>
              <a:rPr lang="en-US" altLang="zh-CN" dirty="0"/>
              <a:t>or across country boarders</a:t>
            </a:r>
          </a:p>
          <a:p>
            <a:pPr lvl="1"/>
            <a:r>
              <a:rPr lang="en-GB" altLang="zh-CN" dirty="0"/>
              <a:t>Different level of multicast may be authorized for satellite access considering the limited satellite resources. </a:t>
            </a:r>
          </a:p>
          <a:p>
            <a:r>
              <a:rPr lang="en-US" altLang="zh-CN" dirty="0" smtClean="0"/>
              <a:t>Gap(s)</a:t>
            </a:r>
            <a:endParaRPr lang="en-GB" altLang="zh-CN" dirty="0" smtClean="0"/>
          </a:p>
          <a:p>
            <a:pPr lvl="1"/>
            <a:r>
              <a:rPr lang="en-GB" altLang="zh-CN" dirty="0" smtClean="0"/>
              <a:t>Location and MBMS Service Area determination for content transfer</a:t>
            </a:r>
          </a:p>
          <a:p>
            <a:pPr lvl="1"/>
            <a:r>
              <a:rPr lang="en-GB" altLang="zh-CN" dirty="0" smtClean="0"/>
              <a:t>Multicast level authorization considering satellite resource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6223247" cy="5157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881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1608</Words>
  <Application>Microsoft Office PowerPoint</Application>
  <PresentationFormat>Widescreen</PresentationFormat>
  <Paragraphs>117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等线</vt:lpstr>
      <vt:lpstr>等线 Light</vt:lpstr>
      <vt:lpstr>Office 主题​​</vt:lpstr>
      <vt:lpstr>Study on Integration of satellite components in the 5G architecture Phase II (presentation slideware, in relation with S2-2106296)</vt:lpstr>
      <vt:lpstr>Overview of satellite related work in 3GPP R17&amp;R18</vt:lpstr>
      <vt:lpstr>Stage 1 requirements with potential architectural impacts not yet fully covered at stage 2 in R17</vt:lpstr>
      <vt:lpstr>Location Service</vt:lpstr>
      <vt:lpstr>Service continuity</vt:lpstr>
      <vt:lpstr> Multi connectivity</vt:lpstr>
      <vt:lpstr> Discontinuous coverage</vt:lpstr>
      <vt:lpstr> Relay-based architecture</vt:lpstr>
      <vt:lpstr> Broadcast/multicast</vt:lpstr>
      <vt:lpstr> Regenerative payload</vt:lpstr>
      <vt:lpstr>Extra-territoriality regulatory requirements</vt:lpstr>
      <vt:lpstr> Proposed R18 5GSAT_ARCH Enhancement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Study on supporting Ranging Service</dc:title>
  <dc:creator>mi2</dc:creator>
  <cp:lastModifiedBy>jy20</cp:lastModifiedBy>
  <cp:revision>199</cp:revision>
  <dcterms:created xsi:type="dcterms:W3CDTF">2021-02-10T09:52:24Z</dcterms:created>
  <dcterms:modified xsi:type="dcterms:W3CDTF">2021-08-10T13:40:35Z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3e1f8bf477da4576a6c357368b7fb30e">
    <vt:lpwstr>CWMmJ/Q7uges7ZmwOdqogKgvYmzjKCs9O048d5yQSbFrlnoDTZ/JeOBRgPMncUsr8QjPEYXwAIcLbLF4yutCQWvqA==</vt:lpwstr>
  </property>
</Properties>
</file>